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300" r:id="rId6"/>
    <p:sldId id="301" r:id="rId7"/>
    <p:sldId id="302" r:id="rId8"/>
    <p:sldId id="279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305" r:id="rId20"/>
    <p:sldId id="280" r:id="rId21"/>
    <p:sldId id="307" r:id="rId22"/>
    <p:sldId id="281" r:id="rId23"/>
    <p:sldId id="308" r:id="rId24"/>
    <p:sldId id="304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5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589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16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550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409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671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595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51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9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067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62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283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DDCE8-C87D-44E6-9282-AE58836B4608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8BF83-A398-404A-8982-BE16CB473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411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746913" y="123037"/>
            <a:ext cx="7560860" cy="6496334"/>
            <a:chOff x="1746913" y="109182"/>
            <a:chExt cx="7560860" cy="6496334"/>
          </a:xfrm>
        </p:grpSpPr>
        <p:sp>
          <p:nvSpPr>
            <p:cNvPr id="5" name="TextBox 4"/>
            <p:cNvSpPr txBox="1"/>
            <p:nvPr/>
          </p:nvSpPr>
          <p:spPr>
            <a:xfrm>
              <a:off x="3043451" y="109182"/>
              <a:ext cx="4667533" cy="1446550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en-AU" sz="8800" b="1" dirty="0" smtClean="0">
                  <a:latin typeface="SutonnyMJ" pitchFamily="2" charset="0"/>
                  <a:cs typeface="SutonnyMJ" pitchFamily="2" charset="0"/>
                </a:rPr>
                <a:t>    </a:t>
              </a:r>
              <a:r>
                <a:rPr lang="en-AU" sz="8800" b="1" dirty="0" err="1" smtClean="0">
                  <a:solidFill>
                    <a:schemeClr val="bg1"/>
                  </a:solidFill>
                  <a:latin typeface="SutonnyMJ" pitchFamily="2" charset="0"/>
                  <a:cs typeface="SutonnyMJ" pitchFamily="2" charset="0"/>
                </a:rPr>
                <a:t>স্বাগতম</a:t>
              </a:r>
              <a:endParaRPr lang="en-US" sz="8800" b="1" dirty="0">
                <a:solidFill>
                  <a:schemeClr val="bg1"/>
                </a:solidFill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46913" y="1555732"/>
              <a:ext cx="7560860" cy="50497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352432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61744" y="779489"/>
            <a:ext cx="2488367" cy="2554545"/>
          </a:xfrm>
          <a:prstGeom prst="rect">
            <a:avLst/>
          </a:prstGeom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70=70×1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=35×2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=14×5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=10×7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4176" y="4559881"/>
            <a:ext cx="9183974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সমুহ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1,2,5,7,10,14,35,70 ।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কারন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এসব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সংখ্যা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দ্বারা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নিঃশেষে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বিভাজ্য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হয়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84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684" y="614596"/>
            <a:ext cx="10523095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তাহলে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বলা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যায়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কোনো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একটি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দুই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ততোধিক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গুণফলের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সমান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হলে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শেষোক্ত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রাশিগুলোর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প্রত্যেকটিকে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প্রথমোক্ত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গুণনীয়ক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বলে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851" y="3357797"/>
            <a:ext cx="10777928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বীজগণিতের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ক্ষেত্রে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কোনো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বীজগাণিতিক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সম্ভাব্য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উৎপাদকগুলো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করার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রাশিটিকে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লব্ধ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উৎপাদকগুলোর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গুণফলরূপে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প্রকাশ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করাকে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বিশ্লেষণ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বলা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হয়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3681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2984" y="242474"/>
            <a:ext cx="5756222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নির্ণয়ের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কৌশল</a:t>
            </a:r>
            <a:endParaRPr lang="en-US" sz="44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9567" y="1259174"/>
            <a:ext cx="10942820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১.কোনো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বহুপদীর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প্রত্যেক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পদে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সাধারণ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থাকলে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তা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বের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endParaRPr lang="en-US" sz="3600" b="1" dirty="0" smtClean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3ab-9bc=3b(a-3c)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9453" y="2954021"/>
            <a:ext cx="6423285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২.পূর্ণ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বর্গ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আকারে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প্রকাশ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+12x+9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(2x)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+2 ×2x × 3+ (3)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=(2x+3)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=(2x+3)(2x+3)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এগুলি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endParaRPr lang="en-US" sz="3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86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48918" y="2248523"/>
            <a:ext cx="8274570" cy="255454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৩.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দুইটি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বর্গের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অন্তর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রূপে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প্রকাশ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40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-25y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=(2x)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-(5y)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=(2x+5y)(2x-5y)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এগুলি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endParaRPr lang="en-US" sz="4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7080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4047" y="1843791"/>
            <a:ext cx="8784236" cy="13849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৪.এই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সূত্র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ব্যবহার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x+ab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=(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x+a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x+b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6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967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4676" y="269823"/>
            <a:ext cx="10702977" cy="58169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৫.  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+bx+c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আকারে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বহুপদীর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মধ্যপদ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বিভক্তিকরণ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পদ্ধতিতে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;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+bx+c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আকারের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বহুপদীর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করতে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হলে</a:t>
            </a:r>
            <a:r>
              <a:rPr lang="en-US" sz="36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ac,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অর্থা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ৎ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সহগ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বর্জিত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পদের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গুণফলকে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এমন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দুটি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প্রকাশ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করতে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হবে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যাদের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বীজগাণিতিক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সমষ্টি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সহগ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সমান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হয়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 </a:t>
            </a:r>
          </a:p>
          <a:p>
            <a:endParaRPr lang="en-US" sz="3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+35x+18  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এখানে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12×18=216=27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6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27+8=35      </a:t>
            </a:r>
            <a:r>
              <a:rPr lang="en-US" sz="3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অতএব</a:t>
            </a:r>
            <a:r>
              <a:rPr lang="en-US" sz="3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+35x+18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=12x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+27x+8x+18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=3x(4x+9)+2(4x+9)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=(4x+9)3x+2)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779489" y="2650797"/>
            <a:ext cx="2293744" cy="467157"/>
          </a:xfrm>
          <a:custGeom>
            <a:avLst/>
            <a:gdLst>
              <a:gd name="connsiteX0" fmla="*/ 0 w 2293744"/>
              <a:gd name="connsiteY0" fmla="*/ 467157 h 467157"/>
              <a:gd name="connsiteX1" fmla="*/ 89941 w 2293744"/>
              <a:gd name="connsiteY1" fmla="*/ 362226 h 467157"/>
              <a:gd name="connsiteX2" fmla="*/ 134911 w 2293744"/>
              <a:gd name="connsiteY2" fmla="*/ 332246 h 467157"/>
              <a:gd name="connsiteX3" fmla="*/ 179881 w 2293744"/>
              <a:gd name="connsiteY3" fmla="*/ 317255 h 467157"/>
              <a:gd name="connsiteX4" fmla="*/ 299803 w 2293744"/>
              <a:gd name="connsiteY4" fmla="*/ 227314 h 467157"/>
              <a:gd name="connsiteX5" fmla="*/ 389744 w 2293744"/>
              <a:gd name="connsiteY5" fmla="*/ 197334 h 467157"/>
              <a:gd name="connsiteX6" fmla="*/ 479685 w 2293744"/>
              <a:gd name="connsiteY6" fmla="*/ 167354 h 467157"/>
              <a:gd name="connsiteX7" fmla="*/ 554636 w 2293744"/>
              <a:gd name="connsiteY7" fmla="*/ 152364 h 467157"/>
              <a:gd name="connsiteX8" fmla="*/ 644577 w 2293744"/>
              <a:gd name="connsiteY8" fmla="*/ 122383 h 467157"/>
              <a:gd name="connsiteX9" fmla="*/ 704537 w 2293744"/>
              <a:gd name="connsiteY9" fmla="*/ 107393 h 467157"/>
              <a:gd name="connsiteX10" fmla="*/ 749508 w 2293744"/>
              <a:gd name="connsiteY10" fmla="*/ 77413 h 467157"/>
              <a:gd name="connsiteX11" fmla="*/ 914400 w 2293744"/>
              <a:gd name="connsiteY11" fmla="*/ 47433 h 467157"/>
              <a:gd name="connsiteX12" fmla="*/ 1693888 w 2293744"/>
              <a:gd name="connsiteY12" fmla="*/ 47433 h 467157"/>
              <a:gd name="connsiteX13" fmla="*/ 1843790 w 2293744"/>
              <a:gd name="connsiteY13" fmla="*/ 92403 h 467157"/>
              <a:gd name="connsiteX14" fmla="*/ 1948721 w 2293744"/>
              <a:gd name="connsiteY14" fmla="*/ 122383 h 467157"/>
              <a:gd name="connsiteX15" fmla="*/ 2113613 w 2293744"/>
              <a:gd name="connsiteY15" fmla="*/ 257295 h 467157"/>
              <a:gd name="connsiteX16" fmla="*/ 2158583 w 2293744"/>
              <a:gd name="connsiteY16" fmla="*/ 287275 h 467157"/>
              <a:gd name="connsiteX17" fmla="*/ 2188563 w 2293744"/>
              <a:gd name="connsiteY17" fmla="*/ 332246 h 467157"/>
              <a:gd name="connsiteX18" fmla="*/ 2218544 w 2293744"/>
              <a:gd name="connsiteY18" fmla="*/ 362226 h 467157"/>
              <a:gd name="connsiteX19" fmla="*/ 2263514 w 2293744"/>
              <a:gd name="connsiteY19" fmla="*/ 437177 h 467157"/>
              <a:gd name="connsiteX20" fmla="*/ 2263514 w 2293744"/>
              <a:gd name="connsiteY20" fmla="*/ 422187 h 467157"/>
              <a:gd name="connsiteX21" fmla="*/ 2098622 w 2293744"/>
              <a:gd name="connsiteY21" fmla="*/ 407196 h 467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93744" h="467157">
                <a:moveTo>
                  <a:pt x="0" y="467157"/>
                </a:moveTo>
                <a:cubicBezTo>
                  <a:pt x="15870" y="447320"/>
                  <a:pt x="60712" y="385609"/>
                  <a:pt x="89941" y="362226"/>
                </a:cubicBezTo>
                <a:cubicBezTo>
                  <a:pt x="104009" y="350972"/>
                  <a:pt x="118797" y="340303"/>
                  <a:pt x="134911" y="332246"/>
                </a:cubicBezTo>
                <a:cubicBezTo>
                  <a:pt x="149044" y="325179"/>
                  <a:pt x="164891" y="322252"/>
                  <a:pt x="179881" y="317255"/>
                </a:cubicBezTo>
                <a:cubicBezTo>
                  <a:pt x="215394" y="281743"/>
                  <a:pt x="248956" y="244263"/>
                  <a:pt x="299803" y="227314"/>
                </a:cubicBezTo>
                <a:lnTo>
                  <a:pt x="389744" y="197334"/>
                </a:lnTo>
                <a:cubicBezTo>
                  <a:pt x="419724" y="187341"/>
                  <a:pt x="448697" y="173552"/>
                  <a:pt x="479685" y="167354"/>
                </a:cubicBezTo>
                <a:cubicBezTo>
                  <a:pt x="504669" y="162357"/>
                  <a:pt x="530055" y="159068"/>
                  <a:pt x="554636" y="152364"/>
                </a:cubicBezTo>
                <a:cubicBezTo>
                  <a:pt x="585125" y="144049"/>
                  <a:pt x="613918" y="130048"/>
                  <a:pt x="644577" y="122383"/>
                </a:cubicBezTo>
                <a:lnTo>
                  <a:pt x="704537" y="107393"/>
                </a:lnTo>
                <a:cubicBezTo>
                  <a:pt x="719527" y="97400"/>
                  <a:pt x="732949" y="84510"/>
                  <a:pt x="749508" y="77413"/>
                </a:cubicBezTo>
                <a:cubicBezTo>
                  <a:pt x="784848" y="62267"/>
                  <a:pt x="890083" y="50907"/>
                  <a:pt x="914400" y="47433"/>
                </a:cubicBezTo>
                <a:cubicBezTo>
                  <a:pt x="1189431" y="-44250"/>
                  <a:pt x="978607" y="20441"/>
                  <a:pt x="1693888" y="47433"/>
                </a:cubicBezTo>
                <a:cubicBezTo>
                  <a:pt x="1721911" y="48490"/>
                  <a:pt x="1830323" y="89036"/>
                  <a:pt x="1843790" y="92403"/>
                </a:cubicBezTo>
                <a:cubicBezTo>
                  <a:pt x="1919079" y="111225"/>
                  <a:pt x="1884205" y="100878"/>
                  <a:pt x="1948721" y="122383"/>
                </a:cubicBezTo>
                <a:cubicBezTo>
                  <a:pt x="2049150" y="222812"/>
                  <a:pt x="1994274" y="177736"/>
                  <a:pt x="2113613" y="257295"/>
                </a:cubicBezTo>
                <a:lnTo>
                  <a:pt x="2158583" y="287275"/>
                </a:lnTo>
                <a:cubicBezTo>
                  <a:pt x="2168576" y="302265"/>
                  <a:pt x="2177308" y="318178"/>
                  <a:pt x="2188563" y="332246"/>
                </a:cubicBezTo>
                <a:cubicBezTo>
                  <a:pt x="2197392" y="343282"/>
                  <a:pt x="2211273" y="350107"/>
                  <a:pt x="2218544" y="362226"/>
                </a:cubicBezTo>
                <a:cubicBezTo>
                  <a:pt x="2276927" y="459529"/>
                  <a:pt x="2187546" y="361207"/>
                  <a:pt x="2263514" y="437177"/>
                </a:cubicBezTo>
                <a:cubicBezTo>
                  <a:pt x="2301335" y="380447"/>
                  <a:pt x="2306234" y="379467"/>
                  <a:pt x="2263514" y="422187"/>
                </a:cubicBezTo>
                <a:cubicBezTo>
                  <a:pt x="2138797" y="404369"/>
                  <a:pt x="2193915" y="407196"/>
                  <a:pt x="2098622" y="407196"/>
                </a:cubicBez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574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824" y="1100380"/>
            <a:ext cx="11647356" cy="3046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৬.একটি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রাশিকে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পূর্ণ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ঘন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আকারে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প্রকাশ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0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r>
              <a:rPr lang="en-US" sz="4000" b="1" dirty="0">
                <a:latin typeface="SutonnyOMJ" panose="01010600010101010101" pitchFamily="2" charset="0"/>
                <a:cs typeface="SutonnyOMJ" panose="01010600010101010101" pitchFamily="2" charset="0"/>
              </a:rPr>
              <a:t>,   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+6a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+12a+8 =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3×a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3×a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+(2)</a:t>
            </a:r>
            <a:r>
              <a:rPr lang="en-US" sz="4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sz="4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=(a+2)</a:t>
            </a:r>
            <a:r>
              <a:rPr lang="en-U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=(a+2)(a+2)(a+2)   </a:t>
            </a:r>
            <a:endParaRPr lang="en-US" sz="40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  <a:p>
            <a:endParaRPr lang="en-US" sz="3200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8967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645" y="209862"/>
            <a:ext cx="10732958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৭.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)(a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-ab+b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এবং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(ii) a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=(a-b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+ab+b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সূত্র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দুইটি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ব্যবহার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যেমন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,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645" y="4257208"/>
            <a:ext cx="10732958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(ii) 8x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-64y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-(4y)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=(2x-4y){(2x)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+2x.4y+(4y)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=(2x-4y)(4x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+8xy+16y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644" y="1745398"/>
            <a:ext cx="10732959" cy="23083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8a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+27b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=(2a)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+(3b)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=(2a+3b){(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2a)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-2a.3b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+(3b)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36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=(2a+3b)(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4a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-6ab+9b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236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94811" y="374755"/>
            <a:ext cx="3162925" cy="11079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একক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কাজ</a:t>
            </a:r>
            <a:endParaRPr lang="en-US" sz="6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4223" y="2923082"/>
            <a:ext cx="9533743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9x</a:t>
            </a:r>
            <a:r>
              <a:rPr lang="en-US" sz="5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+24x+16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5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বিশ্লেষণ</a:t>
            </a:r>
            <a:r>
              <a:rPr lang="en-US" sz="5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</a:t>
            </a:r>
            <a:r>
              <a:rPr lang="en-US" sz="5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877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92906" y="494676"/>
            <a:ext cx="4841822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একক</a:t>
            </a:r>
            <a:r>
              <a:rPr lang="en-US" sz="5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কাজের</a:t>
            </a:r>
            <a:r>
              <a:rPr lang="en-US" sz="5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সমাধান</a:t>
            </a:r>
            <a:endParaRPr lang="en-US" sz="54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98491" y="2723905"/>
            <a:ext cx="6096000" cy="3046988"/>
          </a:xfrm>
          <a:prstGeom prst="rect">
            <a:avLst/>
          </a:prstGeom>
          <a:solidFill>
            <a:srgbClr val="00B0F0"/>
          </a:solidFill>
          <a:ln w="76200">
            <a:solidFill>
              <a:srgbClr val="00B050"/>
            </a:solidFill>
          </a:ln>
        </p:spPr>
        <p:txBody>
          <a:bodyPr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+24x+16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=(3x)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+2.3x.4+4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=(3x+4)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=(3x+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)(3x+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Ans.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51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28800" y="1272654"/>
            <a:ext cx="8534400" cy="4312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bn-BD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bn-BD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	</a:t>
            </a:r>
            <a:endParaRPr lang="bn-BD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bn-BD" sz="4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জিবুর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bn-BD" sz="440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শিক্ষক (গণিত)</a:t>
            </a:r>
          </a:p>
          <a:p>
            <a:pPr>
              <a:defRPr/>
            </a:pP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বড়শালঘর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ইউ,এম,এ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উচ্চ বিদ্যালয়,</a:t>
            </a:r>
            <a:r>
              <a:rPr lang="en-US" sz="4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দেবিদ্বার,কুমিল্লা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4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109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91248" y="516124"/>
            <a:ext cx="3070071" cy="923330"/>
          </a:xfrm>
          <a:prstGeom prst="rect">
            <a:avLst/>
          </a:prstGeom>
          <a:solidFill>
            <a:schemeClr val="tx1"/>
          </a:solidFill>
          <a:ln w="7620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54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জোড়ায়</a:t>
            </a:r>
            <a:r>
              <a:rPr lang="en-US" sz="5400" b="1" dirty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কাজ</a:t>
            </a:r>
            <a:r>
              <a:rPr lang="en-US" sz="5400" b="1" dirty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9898" y="2548327"/>
            <a:ext cx="1031241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6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x – 20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বিশ্লষণ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5500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83848" y="606064"/>
            <a:ext cx="5134739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accent2"/>
            </a:solidFill>
          </a:ln>
        </p:spPr>
        <p:txBody>
          <a:bodyPr wrap="none">
            <a:spAutoFit/>
          </a:bodyPr>
          <a:lstStyle/>
          <a:p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জোড়ায়</a:t>
            </a:r>
            <a:r>
              <a:rPr lang="en-US" sz="54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কাজের</a:t>
            </a:r>
            <a:r>
              <a:rPr lang="en-US" sz="54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সমাধান</a:t>
            </a:r>
            <a:endParaRPr lang="en-US" sz="5400" b="1" dirty="0"/>
          </a:p>
        </p:txBody>
      </p:sp>
      <p:sp>
        <p:nvSpPr>
          <p:cNvPr id="3" name="Rectangle 2"/>
          <p:cNvSpPr/>
          <p:nvPr/>
        </p:nvSpPr>
        <p:spPr>
          <a:xfrm>
            <a:off x="1863650" y="1970170"/>
            <a:ext cx="7685084" cy="37856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x –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 </a:t>
            </a:r>
            <a:r>
              <a:rPr lang="en-US" sz="48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48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বিশ্লষণ</a:t>
            </a:r>
            <a:r>
              <a:rPr lang="en-US" sz="48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কর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+(5-4)x+(5)(-4)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+5x-4x-(5)(-4)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=x(x+5)-4(x+5)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=(x+5)(x-4)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57725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04585" y="286964"/>
            <a:ext cx="3185487" cy="1200329"/>
          </a:xfrm>
          <a:prstGeom prst="rect">
            <a:avLst/>
          </a:prstGeom>
          <a:solidFill>
            <a:srgbClr val="7030A0"/>
          </a:solidFill>
          <a:ln w="7620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72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দলীয়</a:t>
            </a:r>
            <a:r>
              <a:rPr lang="en-US" sz="7200" b="1" dirty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72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কাজ</a:t>
            </a:r>
            <a:endParaRPr lang="en-US" sz="7200" b="1" dirty="0">
              <a:solidFill>
                <a:schemeClr val="bg1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3829" y="2218545"/>
            <a:ext cx="8124669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48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-25x</a:t>
            </a:r>
            <a:r>
              <a:rPr lang="en-US" sz="48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+36 </a:t>
            </a:r>
            <a:r>
              <a:rPr lang="en-US" sz="48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4800" b="1" dirty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বিশ্লষণ</a:t>
            </a:r>
            <a:r>
              <a:rPr lang="en-US" sz="4800" b="1" dirty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কর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0333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7292" y="291271"/>
            <a:ext cx="4878259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solidFill>
              <a:srgbClr val="92D050"/>
            </a:solidFill>
          </a:ln>
        </p:spPr>
        <p:txBody>
          <a:bodyPr wrap="none">
            <a:spAutoFit/>
          </a:bodyPr>
          <a:lstStyle/>
          <a:p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দলীয়</a:t>
            </a:r>
            <a:r>
              <a:rPr lang="en-US" sz="54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কাজের</a:t>
            </a:r>
            <a:r>
              <a:rPr lang="en-US" sz="54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54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সমাধান</a:t>
            </a:r>
            <a:r>
              <a:rPr lang="en-US" sz="54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278494" y="1805277"/>
            <a:ext cx="9475854" cy="45243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-25x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+36 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-16x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-9x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+36 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-4)-9(x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-9)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-4)(4x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-9)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=(x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){(2x)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(x+2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)(x-2)(2x+3)(2x-3) Ans.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xmlns="" val="10999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26636" y="149902"/>
            <a:ext cx="2158584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মূল্যায়ন</a:t>
            </a:r>
            <a:endParaRPr lang="en-US" sz="54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7232" y="1558976"/>
            <a:ext cx="11255115" cy="4031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1.x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-7x+6  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বিশ্লেষিত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রূপ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কোনটি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?                                 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ক.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(x-2)(x-3)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খ.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(x-1)(x+8)   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গ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(x-1)(x-6)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ঘ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(x+1)(x+6)   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x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+x-(a+1)(a+2)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উৎপাদকে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বিশ্লেষিত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রূপ</a:t>
            </a:r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>
                <a:latin typeface="SutonnyOMJ" panose="01010600010101010101" pitchFamily="2" charset="0"/>
                <a:cs typeface="SutonnyOMJ" panose="01010600010101010101" pitchFamily="2" charset="0"/>
              </a:rPr>
              <a:t>কোনটি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?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ক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(x+a+3)(x-a-1)  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খ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(x-a-1)(x+a+2) 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গ.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(x+a+1)(x+a+2)                          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ঘ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(x+a+1)(x-a+2) </a:t>
            </a:r>
          </a:p>
          <a:p>
            <a:pPr marL="514350" indent="-514350">
              <a:buAutoNum type="arabicPeriod" startAt="3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-3ab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+2b</a:t>
            </a:r>
            <a:r>
              <a:rPr lang="en-US" sz="32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----  </a:t>
            </a:r>
          </a:p>
          <a:p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a+2b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+ab+2b</a:t>
            </a:r>
            <a:r>
              <a:rPr lang="en-US" sz="32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baseline="30000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নিচের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কোনটি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সঠিক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?                                        </a:t>
            </a:r>
          </a:p>
          <a:p>
            <a:r>
              <a:rPr lang="en-US" sz="3200" b="1" dirty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ক. 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i,ii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খ. 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i,iii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গ.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,iii    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ঘ.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ii,iii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     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5936105" y="2068642"/>
            <a:ext cx="539646" cy="58461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Connector 7"/>
          <p:cNvSpPr/>
          <p:nvPr/>
        </p:nvSpPr>
        <p:spPr>
          <a:xfrm>
            <a:off x="796976" y="5006233"/>
            <a:ext cx="539646" cy="58461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3810000" y="2990296"/>
            <a:ext cx="539646" cy="584616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936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42482" y="542440"/>
            <a:ext cx="3626603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7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বাড়ির</a:t>
            </a:r>
            <a:r>
              <a:rPr lang="en-US" sz="7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7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কাজ</a:t>
            </a:r>
            <a:r>
              <a:rPr lang="en-US" sz="7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endParaRPr lang="en-US" sz="36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1410" y="3347634"/>
            <a:ext cx="10538848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6x</a:t>
            </a:r>
            <a:r>
              <a:rPr lang="en-US" sz="4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-7x+1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রাশিটির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করে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নিয়ে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4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আসবে</a:t>
            </a:r>
            <a:r>
              <a:rPr lang="en-US" sz="44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endParaRPr lang="en-US" sz="44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7084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5180" y="301787"/>
            <a:ext cx="9381640" cy="625442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02969" y="895566"/>
            <a:ext cx="8586061" cy="4508927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US" sz="28700" dirty="0" err="1" smtClean="0">
                <a:solidFill>
                  <a:srgbClr val="7030A0"/>
                </a:solidFill>
                <a:latin typeface="SutonnyOMJ" panose="01010600010101010101" pitchFamily="2" charset="0"/>
                <a:cs typeface="SutonnyOMJ" panose="01010600010101010101" pitchFamily="2" charset="0"/>
              </a:rPr>
              <a:t>ধন্যবাদ</a:t>
            </a:r>
            <a:endParaRPr lang="en-US" dirty="0">
              <a:solidFill>
                <a:srgbClr val="7030A0"/>
              </a:solidFill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3463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51629" y="1419367"/>
            <a:ext cx="7318979" cy="4278094"/>
          </a:xfrm>
          <a:prstGeom prst="rect">
            <a:avLst/>
          </a:prstGeom>
          <a:solidFill>
            <a:srgbClr val="00B0F0"/>
          </a:solidFill>
          <a:ln w="762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AU" sz="3600" dirty="0" smtClean="0">
                <a:latin typeface="SutonnyMJ" pitchFamily="2" charset="0"/>
                <a:cs typeface="SutonnyMJ" pitchFamily="2" charset="0"/>
              </a:rPr>
              <a:t>             </a:t>
            </a:r>
            <a:r>
              <a:rPr lang="en-AU" sz="7200" b="1" dirty="0" err="1" smtClean="0">
                <a:latin typeface="SutonnyMJ" pitchFamily="2" charset="0"/>
                <a:cs typeface="SutonnyMJ" pitchFamily="2" charset="0"/>
              </a:rPr>
              <a:t>পাঠ</a:t>
            </a:r>
            <a:r>
              <a:rPr lang="en-AU" sz="72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AU" sz="7200" b="1" dirty="0" err="1">
                <a:latin typeface="SutonnyMJ" pitchFamily="2" charset="0"/>
                <a:cs typeface="SutonnyMJ" pitchFamily="2" charset="0"/>
              </a:rPr>
              <a:t>পরিচিতি</a:t>
            </a:r>
            <a:r>
              <a:rPr lang="en-AU" sz="7200" b="1" dirty="0">
                <a:latin typeface="SutonnyMJ" pitchFamily="2" charset="0"/>
                <a:cs typeface="SutonnyMJ" pitchFamily="2" charset="0"/>
              </a:rPr>
              <a:t> </a:t>
            </a:r>
          </a:p>
          <a:p>
            <a:pPr algn="ctr"/>
            <a:r>
              <a:rPr lang="en-AU" sz="4000" b="1" dirty="0" err="1">
                <a:latin typeface="SutonnyMJ" pitchFamily="2" charset="0"/>
                <a:cs typeface="SutonnyMJ" pitchFamily="2" charset="0"/>
              </a:rPr>
              <a:t>শ্রেণিঃ</a:t>
            </a:r>
            <a:r>
              <a:rPr lang="en-AU" sz="4000" b="1" dirty="0">
                <a:latin typeface="SutonnyMJ" pitchFamily="2" charset="0"/>
                <a:cs typeface="SutonnyMJ" pitchFamily="2" charset="0"/>
              </a:rPr>
              <a:t> ১০ম </a:t>
            </a:r>
          </a:p>
          <a:p>
            <a:pPr algn="ctr"/>
            <a:r>
              <a:rPr lang="en-AU" sz="4000" b="1" dirty="0" err="1" smtClean="0">
                <a:latin typeface="SutonnyMJ" pitchFamily="2" charset="0"/>
                <a:cs typeface="SutonnyMJ" pitchFamily="2" charset="0"/>
              </a:rPr>
              <a:t>বিষয়ঃগনিত</a:t>
            </a:r>
            <a:r>
              <a:rPr lang="en-AU" sz="4000" b="1" dirty="0" smtClean="0">
                <a:latin typeface="SutonnyMJ" pitchFamily="2" charset="0"/>
                <a:cs typeface="SutonnyMJ" pitchFamily="2" charset="0"/>
              </a:rPr>
              <a:t> </a:t>
            </a:r>
            <a:endParaRPr lang="en-AU" sz="4000" b="1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AU" sz="4000" b="1" smtClean="0">
                <a:latin typeface="SutonnyMJ" pitchFamily="2" charset="0"/>
                <a:cs typeface="SutonnyMJ" pitchFamily="2" charset="0"/>
              </a:rPr>
              <a:t>অধ্যায়ঃ৩য় </a:t>
            </a:r>
            <a:endParaRPr lang="en-AU" sz="4000" b="1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AU" sz="4000" b="1" dirty="0" err="1" smtClean="0">
                <a:latin typeface="SutonnyMJ" pitchFamily="2" charset="0"/>
                <a:cs typeface="SutonnyMJ" pitchFamily="2" charset="0"/>
              </a:rPr>
              <a:t>সময়ঃ</a:t>
            </a:r>
            <a:r>
              <a:rPr lang="en-AU" sz="4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AU" sz="4000" b="1" dirty="0">
                <a:latin typeface="SutonnyMJ" pitchFamily="2" charset="0"/>
                <a:cs typeface="SutonnyMJ" pitchFamily="2" charset="0"/>
              </a:rPr>
              <a:t>৪০ </a:t>
            </a:r>
            <a:r>
              <a:rPr lang="en-AU" sz="4000" b="1" dirty="0" err="1" smtClean="0">
                <a:latin typeface="SutonnyMJ" pitchFamily="2" charset="0"/>
                <a:cs typeface="SutonnyMJ" pitchFamily="2" charset="0"/>
              </a:rPr>
              <a:t>মিনিট</a:t>
            </a:r>
            <a:endParaRPr lang="en-AU" sz="4000" b="1" dirty="0" smtClean="0">
              <a:latin typeface="SutonnyMJ" pitchFamily="2" charset="0"/>
              <a:cs typeface="SutonnyMJ" pitchFamily="2" charset="0"/>
            </a:endParaRPr>
          </a:p>
          <a:p>
            <a:pPr algn="ctr"/>
            <a:r>
              <a:rPr lang="en-AU" sz="4000" b="1" dirty="0" err="1" smtClean="0">
                <a:latin typeface="SutonnyMJ" pitchFamily="2" charset="0"/>
                <a:cs typeface="SutonnyMJ" pitchFamily="2" charset="0"/>
              </a:rPr>
              <a:t>তারিখঃ</a:t>
            </a:r>
            <a:r>
              <a:rPr lang="en-AU" sz="4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AU" sz="4000" b="1" dirty="0" smtClean="0">
                <a:latin typeface="SutonnyMJ" pitchFamily="2" charset="0"/>
                <a:cs typeface="SutonnyMJ" pitchFamily="2" charset="0"/>
              </a:rPr>
              <a:t>০৯</a:t>
            </a:r>
            <a:r>
              <a:rPr lang="en-AU" sz="4000" b="1" dirty="0" smtClean="0">
                <a:latin typeface="SutonnyMJ" pitchFamily="2" charset="0"/>
                <a:cs typeface="SutonnyMJ" pitchFamily="2" charset="0"/>
              </a:rPr>
              <a:t>/০১/২০১৭</a:t>
            </a:r>
            <a:endParaRPr lang="en-AU" sz="4000" b="1" dirty="0"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720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6831" y="398603"/>
            <a:ext cx="9462653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b="1" dirty="0" err="1" smtClean="0">
                <a:latin typeface="SutonnyMJ" pitchFamily="2" charset="0"/>
                <a:cs typeface="SutonnyMJ" pitchFamily="2" charset="0"/>
              </a:rPr>
              <a:t>এস</a:t>
            </a:r>
            <a:r>
              <a:rPr lang="en-US" sz="8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b="1" dirty="0" err="1" smtClean="0">
                <a:latin typeface="SutonnyMJ" pitchFamily="2" charset="0"/>
                <a:cs typeface="SutonnyMJ" pitchFamily="2" charset="0"/>
              </a:rPr>
              <a:t>আমরা</a:t>
            </a:r>
            <a:r>
              <a:rPr lang="en-US" sz="8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b="1" dirty="0" err="1" smtClean="0">
                <a:latin typeface="SutonnyMJ" pitchFamily="2" charset="0"/>
                <a:cs typeface="SutonnyMJ" pitchFamily="2" charset="0"/>
              </a:rPr>
              <a:t>কিছু</a:t>
            </a:r>
            <a:r>
              <a:rPr lang="en-US" sz="8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b="1" dirty="0" err="1" smtClean="0">
                <a:latin typeface="SutonnyMJ" pitchFamily="2" charset="0"/>
                <a:cs typeface="SutonnyMJ" pitchFamily="2" charset="0"/>
              </a:rPr>
              <a:t>চিত্র</a:t>
            </a:r>
            <a:r>
              <a:rPr lang="en-US" sz="8000" b="1" dirty="0" smtClean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8000" b="1" dirty="0" err="1" smtClean="0">
                <a:latin typeface="SutonnyMJ" pitchFamily="2" charset="0"/>
                <a:cs typeface="SutonnyMJ" pitchFamily="2" charset="0"/>
              </a:rPr>
              <a:t>দেখি</a:t>
            </a:r>
            <a:r>
              <a:rPr lang="en-US" b="1" dirty="0" smtClean="0">
                <a:latin typeface="SutonnyMJ" pitchFamily="2" charset="0"/>
                <a:cs typeface="SutonnyMJ" pitchFamily="2" charset="0"/>
              </a:rPr>
              <a:t> 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55306" y="2547079"/>
            <a:ext cx="4501412" cy="3463977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843" y="2547079"/>
            <a:ext cx="5255574" cy="3583898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4224434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3811" y="239843"/>
            <a:ext cx="8832253" cy="321586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3811" y="4143217"/>
            <a:ext cx="9084432" cy="1877106"/>
          </a:xfrm>
          <a:prstGeom prst="rect">
            <a:avLst/>
          </a:prstGeom>
          <a:ln w="76200"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33602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036" y="1711297"/>
            <a:ext cx="10611631" cy="2455967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0855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4637" y="1723869"/>
            <a:ext cx="10058400" cy="31393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পাঠ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ঘোষনা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                                       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আজকের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পাঠঃ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                                               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বীজগাণিতিক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66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66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endParaRPr lang="en-US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642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07476" y="225971"/>
            <a:ext cx="4476464" cy="1107996"/>
          </a:xfrm>
          <a:prstGeom prst="rect">
            <a:avLst/>
          </a:prstGeom>
          <a:solidFill>
            <a:schemeClr val="bg2"/>
          </a:solidFill>
          <a:ln w="762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SutonnyMJ" pitchFamily="2" charset="0"/>
                <a:cs typeface="SutonnyMJ" pitchFamily="2" charset="0"/>
              </a:rPr>
              <a:t>    </a:t>
            </a:r>
            <a:r>
              <a:rPr lang="en-US" sz="6600" b="1" dirty="0" err="1" smtClean="0">
                <a:latin typeface="SutonnyMJ" pitchFamily="2" charset="0"/>
                <a:cs typeface="SutonnyMJ" pitchFamily="2" charset="0"/>
              </a:rPr>
              <a:t>শিখনফল</a:t>
            </a:r>
            <a:endParaRPr lang="en-US" sz="6600" b="1" dirty="0"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085" y="2882205"/>
            <a:ext cx="10952329" cy="30469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পাঠ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শেষে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শিক্ষার্থীরা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…</a:t>
            </a:r>
          </a:p>
          <a:p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১.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কি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তা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বলতে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পারবে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                                ২.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কতভাবে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করা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যায়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তা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বলতে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পারবে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         ৩.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বীজগণিতীয়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রাশির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নির্ণয়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করতে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48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পারবে</a:t>
            </a:r>
            <a:r>
              <a:rPr lang="en-US" sz="48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endParaRPr lang="en-US" sz="48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6319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6813" y="404735"/>
            <a:ext cx="2563318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60=60×1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=30×2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=20×3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=15×4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=12×5</a:t>
            </a:r>
          </a:p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=10×6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823" y="4916774"/>
            <a:ext cx="11737298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এর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উৎপাদক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সমুহ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1,2,3,4,5,6,10,12,15,20,30,60 ।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কারন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এসব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রাশি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সংখ্যা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দ্বারা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নিঃশেষে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বিভাজ্য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</a:t>
            </a:r>
            <a:r>
              <a:rPr lang="en-US" sz="3200" b="1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হয়</a:t>
            </a:r>
            <a:r>
              <a:rPr lang="en-US" sz="3200" b="1" dirty="0" smtClean="0">
                <a:latin typeface="SutonnyOMJ" panose="01010600010101010101" pitchFamily="2" charset="0"/>
                <a:cs typeface="SutonnyOMJ" panose="01010600010101010101" pitchFamily="2" charset="0"/>
              </a:rPr>
              <a:t>। </a:t>
            </a:r>
            <a:endParaRPr lang="en-US" sz="3200" b="1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279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666</Words>
  <Application>Microsoft Office PowerPoint</Application>
  <PresentationFormat>Custom</PresentationFormat>
  <Paragraphs>99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Islam</dc:creator>
  <cp:lastModifiedBy>Majib</cp:lastModifiedBy>
  <cp:revision>226</cp:revision>
  <dcterms:created xsi:type="dcterms:W3CDTF">2016-08-18T16:51:26Z</dcterms:created>
  <dcterms:modified xsi:type="dcterms:W3CDTF">2017-08-09T03:45:58Z</dcterms:modified>
</cp:coreProperties>
</file>